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0" r:id="rId11"/>
    <p:sldId id="273" r:id="rId12"/>
    <p:sldId id="271" r:id="rId13"/>
    <p:sldId id="266" r:id="rId14"/>
    <p:sldId id="262" r:id="rId15"/>
    <p:sldId id="263" r:id="rId16"/>
    <p:sldId id="264" r:id="rId17"/>
    <p:sldId id="26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yiruma-wait-there.mp3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7.gi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435771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Как сделать историю современной, или в контакте с прошлым.</a:t>
            </a:r>
            <a:endParaRPr lang="ru-RU" sz="8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786322"/>
            <a:ext cx="2928958" cy="192882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Андреева Мария Михайловна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70" name="AutoShape 2" descr="https://artchive.ru/res/media/img/oy800/work/a37/5754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785794"/>
            <a:ext cx="561980" cy="561980"/>
          </a:xfrm>
          <a:prstGeom prst="rect">
            <a:avLst/>
          </a:prstGeom>
          <a:noFill/>
        </p:spPr>
      </p:pic>
      <p:pic>
        <p:nvPicPr>
          <p:cNvPr id="6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66"/>
            <a:ext cx="776294" cy="776294"/>
          </a:xfrm>
          <a:prstGeom prst="rect">
            <a:avLst/>
          </a:prstGeom>
          <a:noFill/>
        </p:spPr>
      </p:pic>
      <p:pic>
        <p:nvPicPr>
          <p:cNvPr id="7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857628"/>
            <a:ext cx="723904" cy="723904"/>
          </a:xfrm>
          <a:prstGeom prst="rect">
            <a:avLst/>
          </a:prstGeom>
          <a:noFill/>
        </p:spPr>
      </p:pic>
      <p:pic>
        <p:nvPicPr>
          <p:cNvPr id="8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5357826"/>
            <a:ext cx="1062046" cy="1062046"/>
          </a:xfrm>
          <a:prstGeom prst="rect">
            <a:avLst/>
          </a:prstGeom>
          <a:noFill/>
        </p:spPr>
      </p:pic>
      <p:pic>
        <p:nvPicPr>
          <p:cNvPr id="9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143380"/>
            <a:ext cx="928694" cy="928694"/>
          </a:xfrm>
          <a:prstGeom prst="rect">
            <a:avLst/>
          </a:prstGeom>
          <a:noFill/>
        </p:spPr>
      </p:pic>
      <p:pic>
        <p:nvPicPr>
          <p:cNvPr id="10" name="Рисунок 9" descr="snowflak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5984" y="4714884"/>
            <a:ext cx="428625" cy="438150"/>
          </a:xfrm>
          <a:prstGeom prst="rect">
            <a:avLst/>
          </a:prstGeom>
        </p:spPr>
      </p:pic>
      <p:pic>
        <p:nvPicPr>
          <p:cNvPr id="11" name="Рисунок 10" descr="snowflak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6" y="500042"/>
            <a:ext cx="4286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45571" t="15625" r="13799" b="57580"/>
          <a:stretch>
            <a:fillRect/>
          </a:stretch>
        </p:blipFill>
        <p:spPr bwMode="auto">
          <a:xfrm>
            <a:off x="0" y="1571612"/>
            <a:ext cx="90553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071546"/>
            <a:ext cx="714380" cy="714380"/>
          </a:xfrm>
          <a:prstGeom prst="rect">
            <a:avLst/>
          </a:prstGeom>
          <a:noFill/>
        </p:spPr>
      </p:pic>
      <p:pic>
        <p:nvPicPr>
          <p:cNvPr id="4" name="Рисунок 3" descr="snowflak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714356"/>
            <a:ext cx="428625" cy="438150"/>
          </a:xfrm>
          <a:prstGeom prst="rect">
            <a:avLst/>
          </a:prstGeom>
        </p:spPr>
      </p:pic>
      <p:pic>
        <p:nvPicPr>
          <p:cNvPr id="6" name="Рисунок 5" descr="snowflak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786322"/>
            <a:ext cx="428625" cy="438150"/>
          </a:xfrm>
          <a:prstGeom prst="rect">
            <a:avLst/>
          </a:prstGeom>
        </p:spPr>
      </p:pic>
      <p:pic>
        <p:nvPicPr>
          <p:cNvPr id="7" name="Рисунок 6" descr="snowflak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28604"/>
            <a:ext cx="642942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orig (2)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yiruma-wait-the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15206" y="661966"/>
            <a:ext cx="428628" cy="4286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42886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Творческая работа в группах.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«В контакте с историей»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786842" cy="6643710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Представляем вашему вниманию страницу (имя) в социальной сети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Вконтакте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Обратите внимание на личные данные. Император родился в …..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 числу друзей можно отнести (перечисляем), так как …..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 ленте вы можете наблюдать публикации, отражающие жизнь и деятельность исторической персоны. Так, на первой публикации…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 увлекательной форме мы продемонстрировали вам (имя). Спасибо за внимание!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215082"/>
            <a:ext cx="642918" cy="642918"/>
          </a:xfrm>
          <a:prstGeom prst="rect">
            <a:avLst/>
          </a:prstGeom>
          <a:noFill/>
        </p:spPr>
      </p:pic>
      <p:pic>
        <p:nvPicPr>
          <p:cNvPr id="7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4286256"/>
            <a:ext cx="1071570" cy="1071570"/>
          </a:xfrm>
          <a:prstGeom prst="rect">
            <a:avLst/>
          </a:prstGeom>
          <a:noFill/>
        </p:spPr>
      </p:pic>
      <p:pic>
        <p:nvPicPr>
          <p:cNvPr id="8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857232"/>
            <a:ext cx="785818" cy="785818"/>
          </a:xfrm>
          <a:prstGeom prst="rect">
            <a:avLst/>
          </a:prstGeom>
          <a:noFill/>
        </p:spPr>
      </p:pic>
      <p:pic>
        <p:nvPicPr>
          <p:cNvPr id="9" name="Рисунок 8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5929330"/>
            <a:ext cx="428625" cy="438150"/>
          </a:xfrm>
          <a:prstGeom prst="rect">
            <a:avLst/>
          </a:prstGeom>
        </p:spPr>
      </p:pic>
      <p:pic>
        <p:nvPicPr>
          <p:cNvPr id="10" name="Рисунок 9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2786058"/>
            <a:ext cx="428625" cy="438150"/>
          </a:xfrm>
          <a:prstGeom prst="rect">
            <a:avLst/>
          </a:prstGeom>
        </p:spPr>
      </p:pic>
      <p:pic>
        <p:nvPicPr>
          <p:cNvPr id="11" name="Рисунок 10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714356"/>
            <a:ext cx="4286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357562"/>
            <a:ext cx="642942" cy="642942"/>
          </a:xfrm>
          <a:prstGeom prst="rect">
            <a:avLst/>
          </a:prstGeom>
          <a:noFill/>
        </p:spPr>
      </p:pic>
      <p:pic>
        <p:nvPicPr>
          <p:cNvPr id="10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00768"/>
            <a:ext cx="428628" cy="428628"/>
          </a:xfrm>
          <a:prstGeom prst="rect">
            <a:avLst/>
          </a:prstGeom>
          <a:noFill/>
        </p:spPr>
      </p:pic>
      <p:pic>
        <p:nvPicPr>
          <p:cNvPr id="11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286256"/>
            <a:ext cx="447676" cy="447676"/>
          </a:xfrm>
          <a:prstGeom prst="rect">
            <a:avLst/>
          </a:prstGeom>
          <a:noFill/>
        </p:spPr>
      </p:pic>
      <p:pic>
        <p:nvPicPr>
          <p:cNvPr id="12" name="Рисунок 11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428868"/>
            <a:ext cx="428625" cy="438150"/>
          </a:xfrm>
          <a:prstGeom prst="rect">
            <a:avLst/>
          </a:prstGeom>
        </p:spPr>
      </p:pic>
      <p:pic>
        <p:nvPicPr>
          <p:cNvPr id="13" name="Рисунок 12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4572008"/>
            <a:ext cx="428625" cy="438150"/>
          </a:xfrm>
          <a:prstGeom prst="rect">
            <a:avLst/>
          </a:prstGeom>
        </p:spPr>
      </p:pic>
      <p:pic>
        <p:nvPicPr>
          <p:cNvPr id="15" name="Рисунок 14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4286256"/>
            <a:ext cx="428625" cy="438150"/>
          </a:xfrm>
          <a:prstGeom prst="rect">
            <a:avLst/>
          </a:prstGeom>
        </p:spPr>
      </p:pic>
      <p:pic>
        <p:nvPicPr>
          <p:cNvPr id="16" name="Рисунок 15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5357826"/>
            <a:ext cx="428625" cy="43815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00034" y="658616"/>
          <a:ext cx="7929618" cy="583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11744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Monotype Corsiva" pitchFamily="66" charset="0"/>
                        </a:rPr>
                        <a:t>Группа 1</a:t>
                      </a:r>
                      <a:endParaRPr lang="ru-RU" sz="5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573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Историческая достоверность</a:t>
                      </a:r>
                    </a:p>
                    <a:p>
                      <a:endParaRPr lang="ru-RU" sz="3600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Публичное выступление</a:t>
                      </a:r>
                    </a:p>
                    <a:p>
                      <a:endParaRPr lang="ru-RU" sz="3600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err="1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Креативность</a:t>
                      </a:r>
                      <a:endParaRPr lang="ru-RU" sz="3600" dirty="0" smtClean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  <a:p>
                      <a:endParaRPr lang="ru-RU" sz="3600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i2.wp.com/habrastorage.org/web/6a8/b1d/b97/6a8b1db9730745b285a732ef1cc0ed4f.png"/>
          <p:cNvPicPr>
            <a:picLocks noChangeAspect="1" noChangeArrowheads="1"/>
          </p:cNvPicPr>
          <p:nvPr/>
        </p:nvPicPr>
        <p:blipFill>
          <a:blip r:embed="rId7"/>
          <a:srcRect l="29199" t="22995" r="50763" b="23938"/>
          <a:stretch>
            <a:fillRect/>
          </a:stretch>
        </p:blipFill>
        <p:spPr bwMode="auto">
          <a:xfrm>
            <a:off x="6286512" y="4000504"/>
            <a:ext cx="1071538" cy="91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5214950"/>
            <a:ext cx="857256" cy="857256"/>
          </a:xfrm>
          <a:prstGeom prst="rect">
            <a:avLst/>
          </a:prstGeom>
          <a:noFill/>
        </p:spPr>
      </p:pic>
      <p:pic>
        <p:nvPicPr>
          <p:cNvPr id="14" name="Рисунок 13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214290"/>
            <a:ext cx="4286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643602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еще одно доказательство, почему это так важно….</a:t>
            </a:r>
            <a:endParaRPr lang="ru-RU" sz="4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base">
              <a:buNone/>
            </a:pPr>
            <a:r>
              <a:rPr lang="ru-RU" dirty="0" smtClean="0"/>
              <a:t>       Автор книги «Восстание роботов: технологии и риск безработицы» Мартин Форд считает, что </a:t>
            </a:r>
            <a:r>
              <a:rPr lang="ru-RU" dirty="0" err="1" smtClean="0"/>
              <a:t>креативные</a:t>
            </a:r>
            <a:r>
              <a:rPr lang="ru-RU" dirty="0" smtClean="0"/>
              <a:t> специалисты в будущем не лишатся работы. </a:t>
            </a:r>
          </a:p>
          <a:p>
            <a:pPr fontAlgn="base">
              <a:buNone/>
            </a:pPr>
            <a:r>
              <a:rPr lang="ru-RU" dirty="0" smtClean="0"/>
              <a:t>       Использование искусственного интеллекта приведет к возникновению большего количества свободного времени, люди станут заниматься саморазвитием. Для этого нужны книги, курсы. Все это должны создавать люди творческие, они и будут востребованы.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c.wallhere.com/photos/0e/b8/1920x1080_px_danbo_snow_wall_e_winter-804503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850645"/>
            <a:ext cx="3568631" cy="20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44" y="785794"/>
            <a:ext cx="857256" cy="857256"/>
          </a:xfrm>
          <a:prstGeom prst="rect">
            <a:avLst/>
          </a:prstGeom>
          <a:noFill/>
        </p:spPr>
      </p:pic>
      <p:pic>
        <p:nvPicPr>
          <p:cNvPr id="7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715016"/>
            <a:ext cx="857256" cy="857256"/>
          </a:xfrm>
          <a:prstGeom prst="rect">
            <a:avLst/>
          </a:prstGeom>
          <a:noFill/>
        </p:spPr>
      </p:pic>
      <p:pic>
        <p:nvPicPr>
          <p:cNvPr id="8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571744"/>
            <a:ext cx="357190" cy="357190"/>
          </a:xfrm>
          <a:prstGeom prst="rect">
            <a:avLst/>
          </a:prstGeom>
          <a:noFill/>
        </p:spPr>
      </p:pic>
      <p:pic>
        <p:nvPicPr>
          <p:cNvPr id="9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286388"/>
            <a:ext cx="357190" cy="357190"/>
          </a:xfrm>
          <a:prstGeom prst="rect">
            <a:avLst/>
          </a:prstGeom>
          <a:noFill/>
        </p:spPr>
      </p:pic>
      <p:pic>
        <p:nvPicPr>
          <p:cNvPr id="10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85860"/>
            <a:ext cx="357190" cy="357190"/>
          </a:xfrm>
          <a:prstGeom prst="rect">
            <a:avLst/>
          </a:prstGeom>
          <a:noFill/>
        </p:spPr>
      </p:pic>
      <p:pic>
        <p:nvPicPr>
          <p:cNvPr id="11" name="Рисунок 10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652" y="2714620"/>
            <a:ext cx="428625" cy="438150"/>
          </a:xfrm>
          <a:prstGeom prst="rect">
            <a:avLst/>
          </a:prstGeom>
        </p:spPr>
      </p:pic>
      <p:pic>
        <p:nvPicPr>
          <p:cNvPr id="12" name="Рисунок 11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785794"/>
            <a:ext cx="428625" cy="438150"/>
          </a:xfrm>
          <a:prstGeom prst="rect">
            <a:avLst/>
          </a:prstGeom>
        </p:spPr>
      </p:pic>
      <p:pic>
        <p:nvPicPr>
          <p:cNvPr id="13" name="Рисунок 12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5929330"/>
            <a:ext cx="4286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Monotype Corsiva" pitchFamily="66" charset="0"/>
              </a:rPr>
              <a:t>Игра - это искра, зажигающая огонек пытливости и любознательности.</a:t>
            </a:r>
            <a:endParaRPr lang="ru-RU" sz="4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Сухомлинский В. А.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71744"/>
            <a:ext cx="642942" cy="642942"/>
          </a:xfrm>
          <a:prstGeom prst="rect">
            <a:avLst/>
          </a:prstGeom>
          <a:noFill/>
        </p:spPr>
      </p:pic>
      <p:pic>
        <p:nvPicPr>
          <p:cNvPr id="5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928670"/>
            <a:ext cx="571504" cy="571504"/>
          </a:xfrm>
          <a:prstGeom prst="rect">
            <a:avLst/>
          </a:prstGeom>
          <a:noFill/>
        </p:spPr>
      </p:pic>
      <p:pic>
        <p:nvPicPr>
          <p:cNvPr id="6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857892"/>
            <a:ext cx="642942" cy="642942"/>
          </a:xfrm>
          <a:prstGeom prst="rect">
            <a:avLst/>
          </a:prstGeom>
          <a:noFill/>
        </p:spPr>
      </p:pic>
      <p:pic>
        <p:nvPicPr>
          <p:cNvPr id="7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357190" cy="357190"/>
          </a:xfrm>
          <a:prstGeom prst="rect">
            <a:avLst/>
          </a:prstGeom>
          <a:noFill/>
        </p:spPr>
      </p:pic>
      <p:pic>
        <p:nvPicPr>
          <p:cNvPr id="8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357562"/>
            <a:ext cx="357190" cy="357190"/>
          </a:xfrm>
          <a:prstGeom prst="rect">
            <a:avLst/>
          </a:prstGeom>
          <a:noFill/>
        </p:spPr>
      </p:pic>
      <p:pic>
        <p:nvPicPr>
          <p:cNvPr id="9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857364"/>
            <a:ext cx="357190" cy="357190"/>
          </a:xfrm>
          <a:prstGeom prst="rect">
            <a:avLst/>
          </a:prstGeom>
          <a:noFill/>
        </p:spPr>
      </p:pic>
      <p:pic>
        <p:nvPicPr>
          <p:cNvPr id="10" name="Рисунок 9" descr="snowflak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714752"/>
            <a:ext cx="428625" cy="438150"/>
          </a:xfrm>
          <a:prstGeom prst="rect">
            <a:avLst/>
          </a:prstGeom>
        </p:spPr>
      </p:pic>
      <p:pic>
        <p:nvPicPr>
          <p:cNvPr id="11" name="Рисунок 10" descr="snowflak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2143116"/>
            <a:ext cx="428625" cy="438150"/>
          </a:xfrm>
          <a:prstGeom prst="rect">
            <a:avLst/>
          </a:prstGeom>
        </p:spPr>
      </p:pic>
      <p:pic>
        <p:nvPicPr>
          <p:cNvPr id="12" name="Рисунок 11" descr="snowflak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5786454"/>
            <a:ext cx="428625" cy="438150"/>
          </a:xfrm>
          <a:prstGeom prst="rect">
            <a:avLst/>
          </a:prstGeom>
        </p:spPr>
      </p:pic>
      <p:pic>
        <p:nvPicPr>
          <p:cNvPr id="13" name="Рисунок 12" descr="snowflak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857496"/>
            <a:ext cx="4286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714380" cy="714380"/>
          </a:xfrm>
          <a:prstGeom prst="rect">
            <a:avLst/>
          </a:prstGeom>
          <a:noFill/>
        </p:spPr>
      </p:pic>
      <p:pic>
        <p:nvPicPr>
          <p:cNvPr id="5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643578"/>
            <a:ext cx="714380" cy="714380"/>
          </a:xfrm>
          <a:prstGeom prst="rect">
            <a:avLst/>
          </a:prstGeom>
          <a:noFill/>
        </p:spPr>
      </p:pic>
      <p:pic>
        <p:nvPicPr>
          <p:cNvPr id="6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428868"/>
            <a:ext cx="857256" cy="857256"/>
          </a:xfrm>
          <a:prstGeom prst="rect">
            <a:avLst/>
          </a:prstGeom>
          <a:noFill/>
        </p:spPr>
      </p:pic>
      <p:pic>
        <p:nvPicPr>
          <p:cNvPr id="7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428868"/>
            <a:ext cx="785818" cy="785818"/>
          </a:xfrm>
          <a:prstGeom prst="rect">
            <a:avLst/>
          </a:prstGeom>
          <a:noFill/>
        </p:spPr>
      </p:pic>
      <p:pic>
        <p:nvPicPr>
          <p:cNvPr id="8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00042"/>
            <a:ext cx="357190" cy="357190"/>
          </a:xfrm>
          <a:prstGeom prst="rect">
            <a:avLst/>
          </a:prstGeom>
          <a:noFill/>
        </p:spPr>
      </p:pic>
      <p:pic>
        <p:nvPicPr>
          <p:cNvPr id="9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66"/>
            <a:ext cx="642942" cy="642942"/>
          </a:xfrm>
          <a:prstGeom prst="rect">
            <a:avLst/>
          </a:prstGeom>
          <a:noFill/>
        </p:spPr>
      </p:pic>
      <p:pic>
        <p:nvPicPr>
          <p:cNvPr id="10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500042"/>
            <a:ext cx="214314" cy="214314"/>
          </a:xfrm>
          <a:prstGeom prst="rect">
            <a:avLst/>
          </a:prstGeom>
          <a:noFill/>
        </p:spPr>
      </p:pic>
      <p:pic>
        <p:nvPicPr>
          <p:cNvPr id="11" name="Рисунок 10" descr="snowflak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571480"/>
            <a:ext cx="428625" cy="438150"/>
          </a:xfrm>
          <a:prstGeom prst="rect">
            <a:avLst/>
          </a:prstGeom>
        </p:spPr>
      </p:pic>
      <p:pic>
        <p:nvPicPr>
          <p:cNvPr id="12" name="Рисунок 11" descr="snowflak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32" y="2571744"/>
            <a:ext cx="428625" cy="438150"/>
          </a:xfrm>
          <a:prstGeom prst="rect">
            <a:avLst/>
          </a:prstGeom>
        </p:spPr>
      </p:pic>
      <p:pic>
        <p:nvPicPr>
          <p:cNvPr id="13" name="Рисунок 12" descr="snowflak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0" y="2786058"/>
            <a:ext cx="4286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apf.mail.ru/cgi-bin/readmsg/IMG_20191217_182655.jpg?id=15765964922061778836%3B0%3B1&amp;x-email=andreeva_mari_94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pf.mail.ru/cgi-bin/readmsg/IMG_20191217_182655.jpg?id=15765964922061778836%3B0%3B1&amp;x-email=andreeva_mari_94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Мария\Downloads\IMG_20191217_182655.jpg"/>
          <p:cNvPicPr>
            <a:picLocks noChangeAspect="1" noChangeArrowheads="1"/>
          </p:cNvPicPr>
          <p:nvPr/>
        </p:nvPicPr>
        <p:blipFill>
          <a:blip r:embed="rId2" cstate="print"/>
          <a:srcRect l="6944" t="4166" r="8333" b="4166"/>
          <a:stretch>
            <a:fillRect/>
          </a:stretch>
        </p:blipFill>
        <p:spPr bwMode="auto">
          <a:xfrm>
            <a:off x="2571736" y="0"/>
            <a:ext cx="4714876" cy="680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5571" t="41608" r="13799" b="6250"/>
          <a:stretch>
            <a:fillRect/>
          </a:stretch>
        </p:blipFill>
        <p:spPr bwMode="auto">
          <a:xfrm>
            <a:off x="-1" y="0"/>
            <a:ext cx="910882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500066" cy="500066"/>
          </a:xfrm>
          <a:prstGeom prst="rect">
            <a:avLst/>
          </a:prstGeom>
          <a:noFill/>
        </p:spPr>
      </p:pic>
      <p:pic>
        <p:nvPicPr>
          <p:cNvPr id="6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71480"/>
            <a:ext cx="714380" cy="714380"/>
          </a:xfrm>
          <a:prstGeom prst="rect">
            <a:avLst/>
          </a:prstGeom>
          <a:noFill/>
        </p:spPr>
      </p:pic>
      <p:pic>
        <p:nvPicPr>
          <p:cNvPr id="7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0" y="5643578"/>
            <a:ext cx="714380" cy="714380"/>
          </a:xfrm>
          <a:prstGeom prst="rect">
            <a:avLst/>
          </a:prstGeom>
          <a:noFill/>
        </p:spPr>
      </p:pic>
      <p:pic>
        <p:nvPicPr>
          <p:cNvPr id="8" name="Рисунок 7" descr="snowflak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2285992"/>
            <a:ext cx="428625" cy="438150"/>
          </a:xfrm>
          <a:prstGeom prst="rect">
            <a:avLst/>
          </a:prstGeom>
        </p:spPr>
      </p:pic>
      <p:pic>
        <p:nvPicPr>
          <p:cNvPr id="9" name="Рисунок 8" descr="snowflak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500042"/>
            <a:ext cx="4286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574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Часто ученики не понимают, зачем им нужно знать о том, что происходило столетия назад. 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   Им скучно.</a:t>
            </a:r>
          </a:p>
        </p:txBody>
      </p:sp>
      <p:sp>
        <p:nvSpPr>
          <p:cNvPr id="4098" name="AutoShape 2" descr="https://www.thoughtco.com/thmb/Y_WiODT6cNqeCisvbFUs98RO3q4=/2122x1415/filters:fill(auto,1)/200554379-005-58ac994f5f9b58a3c94401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thoughtco.com/thmb/Y_WiODT6cNqeCisvbFUs98RO3q4=/2122x1415/filters:fill(auto,1)/200554379-005-58ac994f5f9b58a3c94401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kino.prim.land/wp-content/uploads/2015/11/uchilka-2015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68"/>
            <a:ext cx="637957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43372" y="1714488"/>
            <a:ext cx="5000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Кадр из фильма «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Училка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071546"/>
            <a:ext cx="561980" cy="561980"/>
          </a:xfrm>
          <a:prstGeom prst="rect">
            <a:avLst/>
          </a:prstGeom>
          <a:noFill/>
        </p:spPr>
      </p:pic>
      <p:pic>
        <p:nvPicPr>
          <p:cNvPr id="9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500570"/>
            <a:ext cx="561980" cy="561980"/>
          </a:xfrm>
          <a:prstGeom prst="rect">
            <a:avLst/>
          </a:prstGeom>
          <a:noFill/>
        </p:spPr>
      </p:pic>
      <p:pic>
        <p:nvPicPr>
          <p:cNvPr id="10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142984"/>
            <a:ext cx="561980" cy="561980"/>
          </a:xfrm>
          <a:prstGeom prst="rect">
            <a:avLst/>
          </a:prstGeom>
          <a:noFill/>
        </p:spPr>
      </p:pic>
      <p:pic>
        <p:nvPicPr>
          <p:cNvPr id="12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643578"/>
            <a:ext cx="561980" cy="561980"/>
          </a:xfrm>
          <a:prstGeom prst="rect">
            <a:avLst/>
          </a:prstGeom>
          <a:noFill/>
        </p:spPr>
      </p:pic>
      <p:pic>
        <p:nvPicPr>
          <p:cNvPr id="13" name="Рисунок 12" descr="snowflak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285860"/>
            <a:ext cx="428625" cy="438150"/>
          </a:xfrm>
          <a:prstGeom prst="rect">
            <a:avLst/>
          </a:prstGeom>
        </p:spPr>
      </p:pic>
      <p:pic>
        <p:nvPicPr>
          <p:cNvPr id="14" name="Рисунок 13" descr="snowflak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857496"/>
            <a:ext cx="628965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58280" cy="30003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Подростку действительно сложно понять всю значимость истории. Поэтому задача учителя – сделать предмет увлекательным. Для этого нужно понять, чем интересуются эти дети.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124" name="AutoShape 4" descr="https://www.thesun.ie/wp-content/uploads/sites/3/2019/08/NINTCHDBPICT000515382701-e1566521415348.jpg?strip=all&amp;amp;quality=100&amp;amp;w=1200&amp;amp;h=800&amp;amp;cro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thesun.ie/wp-content/uploads/sites/3/2019/08/NINTCHDBPICT000515382701-e1566521415348.jpg?strip=all&amp;amp;quality=100&amp;amp;w=1200&amp;amp;h=800&amp;amp;cro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thumbs.dreamstime.com/b/%D0%BA%D0%B0%D0%B2%D0%BA%D0%B0%D0%B7%D1%81%D0%BA%D0%B0%D1%8F-%D0%BF%D0%BE%D0%B4%D1%80%D0%BE%D1%81%D1%82%D0%BA%D0%BE%D0%B2%D0%B0%D1%8F-%D0%B6%D0%B5%D0%BD%D1%89%D0%B8%D0%BD%D0%B0-%D0%B3%D0%BE%D0%B2%D0%BE%D1%80%D1%8F-%D0%BF%D0%BE-%D1%82%D0%B5%D0%BB%D0%B5%D1%84%D0%BE%D0%BD%D1%83-%D1%81%D0%BC%D0%B5%D1%8F%D1%81%D1%8C-%D0%B4%D0%B5%D1%80%D0%B6%D0%B0%D1%89-%D0%BD%D0%B0-135124541.jpg"/>
          <p:cNvPicPr>
            <a:picLocks noChangeAspect="1" noChangeArrowheads="1"/>
          </p:cNvPicPr>
          <p:nvPr/>
        </p:nvPicPr>
        <p:blipFill>
          <a:blip r:embed="rId3"/>
          <a:srcRect l="7500" r="31562"/>
          <a:stretch>
            <a:fillRect/>
          </a:stretch>
        </p:blipFill>
        <p:spPr bwMode="auto">
          <a:xfrm>
            <a:off x="285720" y="3071810"/>
            <a:ext cx="3205988" cy="350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0" name="AutoShape 10" descr="https://socialmediaexplorer.com/wp-content/uploads/2019/06/bigstock-Caucasian-Girl-Woman-Holds-Pho-2779279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socialmediaexplorer.com/wp-content/uploads/2019/06/bigstock-Caucasian-Girl-Woman-Holds-Pho-2779279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 descr="C:\Users\Мария\Desktop\bigstock-Caucasian-Girl-Woman-Holds-Pho-277927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71765"/>
            <a:ext cx="5091114" cy="339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14818"/>
            <a:ext cx="857256" cy="857256"/>
          </a:xfrm>
          <a:prstGeom prst="rect">
            <a:avLst/>
          </a:prstGeom>
          <a:noFill/>
        </p:spPr>
      </p:pic>
      <p:pic>
        <p:nvPicPr>
          <p:cNvPr id="13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5857892"/>
            <a:ext cx="561980" cy="561980"/>
          </a:xfrm>
          <a:prstGeom prst="rect">
            <a:avLst/>
          </a:prstGeom>
          <a:noFill/>
        </p:spPr>
      </p:pic>
      <p:pic>
        <p:nvPicPr>
          <p:cNvPr id="14" name="Рисунок 13" descr="snowflak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1214422"/>
            <a:ext cx="571504" cy="584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28614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err="1" smtClean="0">
                <a:solidFill>
                  <a:srgbClr val="002060"/>
                </a:solidFill>
              </a:rPr>
              <a:t>ВКонтакте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>– </a:t>
            </a:r>
            <a:r>
              <a:rPr lang="ru-RU" sz="3600" dirty="0" smtClean="0">
                <a:latin typeface="Monotype Corsiva" pitchFamily="66" charset="0"/>
              </a:rPr>
              <a:t>универсальное средство для общения и поиска друзей и одноклассников, которым ежедневно пользуются десятки миллионов человек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050" name="Picture 2" descr="https://pbs.twimg.com/media/DtgfsRpX4AMDlOQ.jpg:large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928794" y="2238343"/>
            <a:ext cx="6929486" cy="461965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857256" cy="857256"/>
          </a:xfrm>
          <a:prstGeom prst="rect">
            <a:avLst/>
          </a:prstGeom>
          <a:noFill/>
        </p:spPr>
      </p:pic>
      <p:pic>
        <p:nvPicPr>
          <p:cNvPr id="6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357834"/>
            <a:ext cx="1500166" cy="1500166"/>
          </a:xfrm>
          <a:prstGeom prst="rect">
            <a:avLst/>
          </a:prstGeom>
          <a:noFill/>
        </p:spPr>
      </p:pic>
      <p:pic>
        <p:nvPicPr>
          <p:cNvPr id="8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643578"/>
            <a:ext cx="857256" cy="857256"/>
          </a:xfrm>
          <a:prstGeom prst="rect">
            <a:avLst/>
          </a:prstGeom>
          <a:noFill/>
        </p:spPr>
      </p:pic>
      <p:pic>
        <p:nvPicPr>
          <p:cNvPr id="9" name="Рисунок 8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2786058"/>
            <a:ext cx="1118160" cy="1143008"/>
          </a:xfrm>
          <a:prstGeom prst="rect">
            <a:avLst/>
          </a:prstGeom>
        </p:spPr>
      </p:pic>
      <p:pic>
        <p:nvPicPr>
          <p:cNvPr id="10" name="Рисунок 9" descr="snowflak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2071677"/>
            <a:ext cx="857253" cy="876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508401" cy="6357934"/>
        </p:xfrm>
        <a:graphic>
          <a:graphicData uri="http://schemas.openxmlformats.org/drawingml/2006/table">
            <a:tbl>
              <a:tblPr/>
              <a:tblGrid>
                <a:gridCol w="2428892"/>
                <a:gridCol w="2857520"/>
                <a:gridCol w="3221989"/>
              </a:tblGrid>
              <a:tr h="6357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Владимир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Святославович</a:t>
                      </a:r>
                      <a:endParaRPr lang="ru-RU" sz="2400" dirty="0">
                        <a:solidFill>
                          <a:srgbClr val="00206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Владимир Святославович     скрыть подробную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рождения: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Родной город: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Семейное положение: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Братья: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Контактная информация: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Личная информация: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Мировоззрение: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Интересы: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Любимые книги: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Главное в людях: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8" name="Рисунок 7" descr="http://onlain-love.ru/wp-content/uploads/2012/05/kak-sdelat-privlekatelnuyu-stranicu-v-kontakte.png"/>
          <p:cNvPicPr>
            <a:picLocks noChangeAspect="1" noChangeArrowheads="1"/>
          </p:cNvPicPr>
          <p:nvPr/>
        </p:nvPicPr>
        <p:blipFill>
          <a:blip r:embed="rId3"/>
          <a:srcRect t="6615" r="81808" b="50475"/>
          <a:stretch>
            <a:fillRect/>
          </a:stretch>
        </p:blipFill>
        <p:spPr bwMode="auto">
          <a:xfrm>
            <a:off x="357158" y="357166"/>
            <a:ext cx="2286016" cy="3805624"/>
          </a:xfrm>
          <a:prstGeom prst="rect">
            <a:avLst/>
          </a:prstGeom>
          <a:noFill/>
        </p:spPr>
      </p:pic>
      <p:pic>
        <p:nvPicPr>
          <p:cNvPr id="1027" name="Рисунок 10" descr="http://900igr.net/datai/istorija/Potomki-Rjurika/0002-001-Knjaz-Vladimir-Krasnoe-Solnysh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142984"/>
            <a:ext cx="2560403" cy="3014669"/>
          </a:xfrm>
          <a:prstGeom prst="rect">
            <a:avLst/>
          </a:prstGeom>
          <a:noFill/>
        </p:spPr>
      </p:pic>
      <p:pic>
        <p:nvPicPr>
          <p:cNvPr id="1026" name="Picture 2" descr="http://img0.reactor.cc/pics/post/anon-184288.png"/>
          <p:cNvPicPr>
            <a:picLocks noChangeAspect="1" noChangeArrowheads="1"/>
          </p:cNvPicPr>
          <p:nvPr/>
        </p:nvPicPr>
        <p:blipFill>
          <a:blip r:embed="rId5"/>
          <a:srcRect l="21104" t="47417" r="54842" b="42409"/>
          <a:stretch>
            <a:fillRect/>
          </a:stretch>
        </p:blipFill>
        <p:spPr bwMode="auto">
          <a:xfrm>
            <a:off x="3000364" y="4429132"/>
            <a:ext cx="1762125" cy="781050"/>
          </a:xfrm>
          <a:prstGeom prst="rect">
            <a:avLst/>
          </a:prstGeom>
          <a:noFill/>
        </p:spPr>
      </p:pic>
      <p:pic>
        <p:nvPicPr>
          <p:cNvPr id="1025" name="Рисунок 13" descr="http://img0.reactor.cc/pics/post/anon-184288.png"/>
          <p:cNvPicPr>
            <a:picLocks noChangeAspect="1" noChangeArrowheads="1"/>
          </p:cNvPicPr>
          <p:nvPr/>
        </p:nvPicPr>
        <p:blipFill>
          <a:blip r:embed="rId5"/>
          <a:srcRect l="20070" t="74493" r="53654" b="20000"/>
          <a:stretch>
            <a:fillRect/>
          </a:stretch>
        </p:blipFill>
        <p:spPr bwMode="auto">
          <a:xfrm>
            <a:off x="3000364" y="5286388"/>
            <a:ext cx="187642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86834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Какие задачи решает: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6858048" cy="55721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резкое повышение заинтересованности в выполнении задания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 метода синергии (1+1=3)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творческого мышления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закрепление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различными источниками информации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умения оценивать своих одноклассников, находить плюсы и минусы работы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429388" y="4572008"/>
            <a:ext cx="785818" cy="1643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4143380"/>
            <a:ext cx="1785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Метапредметность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s://goldsmithpr.files.wordpress.com/2016/07/istock_27070329_xlarge.jpg"/>
          <p:cNvPicPr>
            <a:picLocks noChangeAspect="1" noChangeArrowheads="1"/>
          </p:cNvPicPr>
          <p:nvPr/>
        </p:nvPicPr>
        <p:blipFill>
          <a:blip r:embed="rId3" cstate="print"/>
          <a:srcRect l="40228" t="7342" b="13908"/>
          <a:stretch>
            <a:fillRect/>
          </a:stretch>
        </p:blipFill>
        <p:spPr bwMode="auto">
          <a:xfrm>
            <a:off x="7023220" y="1071546"/>
            <a:ext cx="2120780" cy="279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786454"/>
            <a:ext cx="857256" cy="857256"/>
          </a:xfrm>
          <a:prstGeom prst="rect">
            <a:avLst/>
          </a:prstGeom>
          <a:noFill/>
        </p:spPr>
      </p:pic>
      <p:pic>
        <p:nvPicPr>
          <p:cNvPr id="8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428628" cy="428628"/>
          </a:xfrm>
          <a:prstGeom prst="rect">
            <a:avLst/>
          </a:prstGeom>
          <a:noFill/>
        </p:spPr>
      </p:pic>
      <p:pic>
        <p:nvPicPr>
          <p:cNvPr id="9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bs.twimg.com/media/Dvrti-9WwAI3maU.jpg:large"/>
          <p:cNvPicPr>
            <a:picLocks noChangeAspect="1" noChangeArrowheads="1"/>
          </p:cNvPicPr>
          <p:nvPr/>
        </p:nvPicPr>
        <p:blipFill>
          <a:blip r:embed="rId2"/>
          <a:srcRect r="47780"/>
          <a:stretch>
            <a:fillRect/>
          </a:stretch>
        </p:blipFill>
        <p:spPr bwMode="auto">
          <a:xfrm>
            <a:off x="0" y="133350"/>
            <a:ext cx="4929190" cy="672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storage.myseldon.com/news_pict_69/69BA8B0F2DA4E9FFD7B69470077321AB"/>
          <p:cNvPicPr>
            <a:picLocks noChangeAspect="1" noChangeArrowheads="1"/>
          </p:cNvPicPr>
          <p:nvPr/>
        </p:nvPicPr>
        <p:blipFill>
          <a:blip r:embed="rId3"/>
          <a:srcRect l="9179" t="690" r="10742"/>
          <a:stretch>
            <a:fillRect/>
          </a:stretch>
        </p:blipFill>
        <p:spPr bwMode="auto">
          <a:xfrm>
            <a:off x="4286248" y="142852"/>
            <a:ext cx="4857752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857256" cy="857256"/>
          </a:xfrm>
          <a:prstGeom prst="rect">
            <a:avLst/>
          </a:prstGeom>
          <a:noFill/>
        </p:spPr>
      </p:pic>
      <p:pic>
        <p:nvPicPr>
          <p:cNvPr id="7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44" y="357166"/>
            <a:ext cx="857256" cy="857256"/>
          </a:xfrm>
          <a:prstGeom prst="rect">
            <a:avLst/>
          </a:prstGeom>
          <a:noFill/>
        </p:spPr>
      </p:pic>
      <p:pic>
        <p:nvPicPr>
          <p:cNvPr id="8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428736"/>
            <a:ext cx="857256" cy="857256"/>
          </a:xfrm>
          <a:prstGeom prst="rect">
            <a:avLst/>
          </a:prstGeom>
          <a:noFill/>
        </p:spPr>
      </p:pic>
      <p:pic>
        <p:nvPicPr>
          <p:cNvPr id="9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929330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714356"/>
            <a:ext cx="480986" cy="480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8550" t="17578" r="22035" b="2089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46157" t="64453" r="22547" b="17969"/>
          <a:stretch>
            <a:fillRect/>
          </a:stretch>
        </p:blipFill>
        <p:spPr bwMode="auto">
          <a:xfrm>
            <a:off x="3214678" y="4071942"/>
            <a:ext cx="56555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715016"/>
            <a:ext cx="714380" cy="714380"/>
          </a:xfrm>
          <a:prstGeom prst="rect">
            <a:avLst/>
          </a:prstGeom>
          <a:noFill/>
        </p:spPr>
      </p:pic>
      <p:pic>
        <p:nvPicPr>
          <p:cNvPr id="7" name="Рисунок 6" descr="snowflak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334" y="357166"/>
            <a:ext cx="908505" cy="928694"/>
          </a:xfrm>
          <a:prstGeom prst="rect">
            <a:avLst/>
          </a:prstGeom>
        </p:spPr>
      </p:pic>
      <p:pic>
        <p:nvPicPr>
          <p:cNvPr id="11266" name="Picture 2" descr="http://qrcoder.ru/code/?https%3A%2F%2Fvk.com%2Fid570180928&amp;4&amp;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6"/>
            <a:ext cx="2857488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46120" t="18554" r="13799" b="6250"/>
          <a:stretch>
            <a:fillRect/>
          </a:stretch>
        </p:blipFill>
        <p:spPr bwMode="auto">
          <a:xfrm>
            <a:off x="1285852" y="0"/>
            <a:ext cx="6501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s3.amazonaws.com/media-p.slid.es/uploads/104165/images/5526268/snofl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857256" cy="857256"/>
          </a:xfrm>
          <a:prstGeom prst="rect">
            <a:avLst/>
          </a:prstGeom>
          <a:noFill/>
        </p:spPr>
      </p:pic>
      <p:pic>
        <p:nvPicPr>
          <p:cNvPr id="6" name="Рисунок 5" descr="snowflak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143248"/>
            <a:ext cx="1327815" cy="1357322"/>
          </a:xfrm>
          <a:prstGeom prst="rect">
            <a:avLst/>
          </a:prstGeom>
        </p:spPr>
      </p:pic>
      <p:pic>
        <p:nvPicPr>
          <p:cNvPr id="7" name="Рисунок 6" descr="snowflak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714356"/>
            <a:ext cx="642942" cy="65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285</Words>
  <PresentationFormat>Экран (4:3)</PresentationFormat>
  <Paragraphs>49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Как сделать историю современной, или в контакте с прошлым.</vt:lpstr>
      <vt:lpstr>Слайд 2</vt:lpstr>
      <vt:lpstr>Слайд 3</vt:lpstr>
      <vt:lpstr>Слайд 4</vt:lpstr>
      <vt:lpstr>Слайд 5</vt:lpstr>
      <vt:lpstr>Какие задачи решает: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«осовременить» историю и зачем это нужно.</dc:title>
  <dc:creator>Мария</dc:creator>
  <cp:lastModifiedBy>Мария</cp:lastModifiedBy>
  <cp:revision>33</cp:revision>
  <dcterms:created xsi:type="dcterms:W3CDTF">2019-12-15T19:09:18Z</dcterms:created>
  <dcterms:modified xsi:type="dcterms:W3CDTF">2019-12-18T17:30:14Z</dcterms:modified>
</cp:coreProperties>
</file>